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331" r:id="rId4"/>
    <p:sldId id="261" r:id="rId5"/>
    <p:sldId id="283" r:id="rId6"/>
    <p:sldId id="329" r:id="rId7"/>
    <p:sldId id="259" r:id="rId8"/>
    <p:sldId id="330" r:id="rId9"/>
    <p:sldId id="332" r:id="rId10"/>
    <p:sldId id="271" r:id="rId11"/>
    <p:sldId id="333" r:id="rId12"/>
    <p:sldId id="268" r:id="rId13"/>
    <p:sldId id="273" r:id="rId14"/>
    <p:sldId id="334" r:id="rId15"/>
    <p:sldId id="275" r:id="rId16"/>
    <p:sldId id="335" r:id="rId17"/>
    <p:sldId id="336" r:id="rId18"/>
    <p:sldId id="276" r:id="rId19"/>
    <p:sldId id="337" r:id="rId20"/>
    <p:sldId id="338" r:id="rId21"/>
    <p:sldId id="340" r:id="rId22"/>
    <p:sldId id="339" r:id="rId23"/>
    <p:sldId id="305" r:id="rId24"/>
    <p:sldId id="341" r:id="rId2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3"/>
    <p:restoredTop sz="85915"/>
  </p:normalViewPr>
  <p:slideViewPr>
    <p:cSldViewPr snapToGrid="0" snapToObjects="1">
      <p:cViewPr varScale="1">
        <p:scale>
          <a:sx n="105" d="100"/>
          <a:sy n="105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F21F4-D1C2-E641-96ED-BD2D071FE7E0}" type="datetimeFigureOut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B12B4-7C07-D344-9E81-66CC9828FB7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228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5144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9339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鳳凰卓の説明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734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84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447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56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8051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376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473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519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8341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3207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401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579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9299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目次色変える 素材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5998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150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793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7B12B4-7C07-D344-9E81-66CC9828FB7D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06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E42380-AA8E-C940-95C4-3E5E4B3FB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C8FBD74-C509-CA48-9EB2-CB57130CB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959A25-EEA7-694B-A2B3-9E13484B6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625E-7A91-8745-8AF3-A7DBD3AB2D3F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5F7433-5AC9-0441-85EB-3929BB74D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72258B1-B9C6-7B4E-A09A-7FF22911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236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21942-1DEA-4647-847D-9A303E55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6704B8A6-50DF-AE44-9198-614E83B1A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C9E271-DF6E-3F46-9585-E2E41F3E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E250B-95E8-EC45-A0A8-9E7883E209E7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C611EC-1A7C-A841-BB2C-6974AD71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03968A-04FD-F448-8FED-8D3125A06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396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B65F6036-3C00-0348-B649-B74B9B33A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949ACF7-DF11-F346-9703-C528E7055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B9FAF63-2C4D-6446-9BF9-1ADFE1095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FC87-ACDC-BA4E-9267-DB4BBDB49DB4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1F23FBD-A5C2-6742-937C-7B38CD077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6D6316-7E11-7B41-92AA-E716FF820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4888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B4FD66-813D-BB44-8307-91FA522B2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E6DC08-8067-FE4C-8F19-A3FBD96C6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C159E36-5891-8049-A927-7DD66E455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918C-3032-084F-8B24-EF496F016D3A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966EB4A-A87D-2D42-A0EC-73AADE83C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72B8ED-F7FF-ED48-A9AC-EFF84718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4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6397E-CF8A-4149-A521-1889B5723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00112D-386B-CD49-BE6B-F88A7BA1B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399606-B10A-164D-B2B0-D8C8AF5E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93741-FFE6-D34D-B953-259FF975C2FB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613568F-D58F-2A49-B573-8FA47782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3F2606-86B7-DC4E-8FD6-C4B40C04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576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63175D-5A2B-8745-98AD-3386D374B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B497CF2-D53A-774C-9B98-056E67D2D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FFE1BB7-CA11-0B42-AAC4-4ACB2AF8B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17EAC86-9996-044C-99A2-34C942D1E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642D9-2894-ED46-AE9A-8388BC864C01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3E3710-F168-C748-942D-AC534891F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5248EA-5779-8A43-97C3-DEC92870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9744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8B4A9F-6C8E-9946-8827-69DA1738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AA0947-F5A4-194B-845A-EB5CD2167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D53E5C1-6F56-9C41-A582-AEC3EB523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AE71A4E-CF49-0E4A-9C5D-2CB5F18E5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14707A-9F40-4E4B-9424-BD2530290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05FC8CC-D1F4-134F-AE19-C5F4D24F2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1B53A-1EE7-DB40-863F-3D63C1EC3318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D35A4A6-E036-3E4D-9783-E0509035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3422B5F-E90D-0C42-8C1A-DF4100BA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165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792E1-7439-974A-A10A-AD98A472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8787B0F2-73D3-FC43-B527-B08444840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23F6C-29E9-4E49-B149-D4E62809C6F1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17BB7A-9295-A54D-ACD6-7A63A571D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99B3A88-23F1-704D-A2C2-FBC07430A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8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7DA08F7-5B46-D943-8FF4-C3656FE07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9CF4B-E3E5-7A40-B6F3-7AAB6880A192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CE4FE94-0F57-DF49-AFB4-EEC501DF0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F2AB2D-0F10-D247-9A2F-CD19FBD1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190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36C9F6-92B6-C041-88FF-D26294E2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120E994-AEC9-064F-B212-E77EADD78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BF79DFF-4CDC-AB40-A59B-03B13B76E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5F74CD1-532D-3F40-983B-D0E7F92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C941-881F-9D42-A8F5-DE97FC38FA2E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ED058F6-A4B1-1742-A3B2-1A8E71A16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DD0D15-E8C4-3047-AAFB-F1573E46D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936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834410-3C1B-6F48-BA72-3ADF1C669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31E8D21-9D36-DC4C-AA7E-999208B37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36E115D-0336-514E-8BD1-ED5FDAF80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82B7A0-A3A3-A946-96C2-8898AF32B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69B1A-70E1-8A42-B94A-47B6FB661A57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64E7F7A-4B15-FD4B-A441-EFB9E3726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61CB836-FD9B-754C-A92B-80440C23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527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07666DE-4AB8-C44C-9422-D7A5BD4EE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6C1D393-FA5E-464E-B653-D33B803AC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56D082B-4BC3-7342-80C4-446662E34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D335A-644A-CC42-B3F0-E106CEFE93C9}" type="datetime1">
              <a:rPr kumimoji="1" lang="ja-JP" altLang="en-US" smtClean="0"/>
              <a:t>2021/3/2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F44C2B-3816-BC41-BCDF-32A3005533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71B74B-BFFB-7945-870E-32A85185E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91B43C-D067-4341-8ECE-10DB2803F04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79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EB27D8-AF2A-0E4E-94A6-2C650581E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828" y="706726"/>
            <a:ext cx="11016343" cy="2387600"/>
          </a:xfrm>
        </p:spPr>
        <p:txBody>
          <a:bodyPr>
            <a:normAutofit/>
          </a:bodyPr>
          <a:lstStyle/>
          <a:p>
            <a:r>
              <a:rPr lang="ja-JP" altLang="en-US"/>
              <a:t>麻雀牌譜を用いた</a:t>
            </a:r>
            <a:br>
              <a:rPr lang="en-US" altLang="ja-JP" dirty="0"/>
            </a:br>
            <a:r>
              <a:rPr lang="ja-JP" altLang="en-US"/>
              <a:t>教師あり学習による打牌推定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501E3D-A3AE-7E46-B3E0-FB9B1E8B93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rmAutofit/>
          </a:bodyPr>
          <a:lstStyle/>
          <a:p>
            <a:r>
              <a:rPr kumimoji="1" lang="ja-JP" altLang="en-US"/>
              <a:t>九州大学  天野・伊東研究室</a:t>
            </a:r>
            <a:endParaRPr kumimoji="1" lang="en-US" altLang="ja-JP" dirty="0"/>
          </a:p>
          <a:p>
            <a:r>
              <a:rPr lang="ja-JP" altLang="en-US"/>
              <a:t>松田 真治     伊東 栄典 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en-US" altLang="ja-JP" sz="1800" dirty="0"/>
              <a:t>2020</a:t>
            </a:r>
            <a:r>
              <a:rPr kumimoji="1" lang="ja-JP" altLang="en-US" sz="1800"/>
              <a:t>年</a:t>
            </a:r>
            <a:r>
              <a:rPr kumimoji="1" lang="en-US" altLang="ja-JP" sz="1800" dirty="0"/>
              <a:t>3</a:t>
            </a:r>
            <a:r>
              <a:rPr kumimoji="1" lang="ja-JP" altLang="en-US" sz="1800"/>
              <a:t>月</a:t>
            </a:r>
            <a:r>
              <a:rPr kumimoji="1" lang="en-US" altLang="ja-JP" sz="1800" dirty="0"/>
              <a:t>2</a:t>
            </a:r>
            <a:r>
              <a:rPr kumimoji="1" lang="ja-JP" altLang="en-US" sz="1800"/>
              <a:t>日</a:t>
            </a:r>
            <a:r>
              <a:rPr kumimoji="1" lang="en-US" altLang="ja-JP" sz="1800" dirty="0"/>
              <a:t>(</a:t>
            </a:r>
            <a:r>
              <a:rPr lang="ja-JP" altLang="en-US" sz="1800"/>
              <a:t>火</a:t>
            </a:r>
            <a:r>
              <a:rPr kumimoji="1" lang="en-US" altLang="ja-JP" sz="1800" dirty="0"/>
              <a:t>)</a:t>
            </a:r>
            <a:endParaRPr kumimoji="1" lang="ja-JP" altLang="en-US" sz="1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57E2A1C-626C-1C47-945B-AA146C0D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0641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牌譜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6867A3B-98A4-5849-9E86-F41628D2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7" y="1486801"/>
            <a:ext cx="5466913" cy="1571625"/>
          </a:xfrm>
        </p:spPr>
        <p:txBody>
          <a:bodyPr>
            <a:normAutofit/>
          </a:bodyPr>
          <a:lstStyle/>
          <a:p>
            <a:r>
              <a:rPr lang="ja-JP" altLang="en-US"/>
              <a:t>公式に無料で公開されている</a:t>
            </a:r>
            <a:endParaRPr lang="en-US" altLang="ja-JP" dirty="0"/>
          </a:p>
          <a:p>
            <a:r>
              <a:rPr lang="ja-JP" altLang="en-US"/>
              <a:t>形式は</a:t>
            </a:r>
            <a:r>
              <a:rPr lang="en-US" altLang="ja-JP" dirty="0"/>
              <a:t>XML</a:t>
            </a:r>
          </a:p>
          <a:p>
            <a:r>
              <a:rPr lang="ja-JP" altLang="en-US"/>
              <a:t>発生した事象が順番に羅列</a:t>
            </a:r>
            <a:endParaRPr lang="en-US" altLang="ja-JP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060831AE-4501-884B-859E-9FCBA554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81" y="735699"/>
            <a:ext cx="4789932" cy="5386602"/>
          </a:xfrm>
          <a:prstGeom prst="rect">
            <a:avLst/>
          </a:prstGeom>
        </p:spPr>
      </p:pic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1F62EC57-5C7A-5A4A-8A1C-9FF01E5BC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919913"/>
              </p:ext>
            </p:extLst>
          </p:nvPr>
        </p:nvGraphicFramePr>
        <p:xfrm>
          <a:off x="739231" y="3292475"/>
          <a:ext cx="5246624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3312">
                  <a:extLst>
                    <a:ext uri="{9D8B030D-6E8A-4147-A177-3AD203B41FA5}">
                      <a16:colId xmlns:a16="http://schemas.microsoft.com/office/drawing/2014/main" val="2743746938"/>
                    </a:ext>
                  </a:extLst>
                </a:gridCol>
                <a:gridCol w="2623312">
                  <a:extLst>
                    <a:ext uri="{9D8B030D-6E8A-4147-A177-3AD203B41FA5}">
                      <a16:colId xmlns:a16="http://schemas.microsoft.com/office/drawing/2014/main" val="1463168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タグ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意味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09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INIT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開局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2877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TUVW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ツモ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03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DEFG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打牌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95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REACH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リーチ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73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N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副露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176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dirty="0"/>
                        <a:t>AGARI</a:t>
                      </a:r>
                      <a:endParaRPr kumimoji="1" lang="ja-JP" alt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/>
                        <a:t>和了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361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00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データ表現</a:t>
            </a:r>
            <a:r>
              <a:rPr lang="en-US" altLang="ja-JP" b="1" dirty="0"/>
              <a:t> – Data Plane Structure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11</a:t>
            </a:fld>
            <a:endParaRPr kumimoji="1" lang="ja-JP" altLang="en-US"/>
          </a:p>
        </p:txBody>
      </p:sp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E53165E4-105B-D344-95DB-1A5C8B5B06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085779"/>
              </p:ext>
            </p:extLst>
          </p:nvPr>
        </p:nvGraphicFramePr>
        <p:xfrm>
          <a:off x="927488" y="3283782"/>
          <a:ext cx="9559640" cy="18542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56434473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1806708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4282892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8382866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1769378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67571515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0765996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1887277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0218132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95975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9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1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2911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5E541380-2A11-FA47-8578-F60587C8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60" y="1845298"/>
            <a:ext cx="640000" cy="90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A0889E7-D6DE-9B48-83F1-BE4BBDDA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05" y="1845298"/>
            <a:ext cx="640000" cy="90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C3D378-045E-0249-8A55-18FFE84C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58" y="1845298"/>
            <a:ext cx="640000" cy="90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AF37436-32F9-C944-9146-40A77804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20" y="1845298"/>
            <a:ext cx="640000" cy="90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AD94B00-DC86-AF42-810C-0DDC5C49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22" y="1845298"/>
            <a:ext cx="640000" cy="90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35162E-A7BA-3443-9104-B084421FF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8" y="1845298"/>
            <a:ext cx="640000" cy="90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A034D4D-0B2A-0E42-98D2-3357266B1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551" y="1845298"/>
            <a:ext cx="640000" cy="90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42C38C9-F9BC-254C-BB84-4CFBB31E1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360" y="1845298"/>
            <a:ext cx="640000" cy="90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8F01032-543A-0344-86F6-12A0557A4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14" y="1845298"/>
            <a:ext cx="640000" cy="90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05F1819-F5B2-0445-A9CB-B66BF0E0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06" y="1845298"/>
            <a:ext cx="640000" cy="90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E7E2F9B-1852-7548-A6B9-C5DE0B98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73" y="1845298"/>
            <a:ext cx="640000" cy="90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4F5AD27-639D-AE4F-A7C3-543FBE47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77" y="1845298"/>
            <a:ext cx="640000" cy="90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DC349C3-040C-0F48-99E8-D6446F052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3872" y="1845298"/>
            <a:ext cx="640000" cy="90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1CDC693-E100-174D-BF2D-FC6727157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332" y="1845298"/>
            <a:ext cx="64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18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E3640B-A0B1-1343-8801-D0C4DF0D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042"/>
            <a:ext cx="10515600" cy="5045231"/>
          </a:xfrm>
        </p:spPr>
        <p:txBody>
          <a:bodyPr/>
          <a:lstStyle/>
          <a:p>
            <a:r>
              <a:rPr lang="ja-JP" altLang="en-US"/>
              <a:t>作成するモデル</a:t>
            </a:r>
            <a:endParaRPr lang="en-US" altLang="ja-JP" dirty="0"/>
          </a:p>
          <a:p>
            <a:pPr lvl="1"/>
            <a:r>
              <a:rPr lang="ja-JP" altLang="en-US"/>
              <a:t>捨て牌選択</a:t>
            </a:r>
            <a:endParaRPr lang="en-US" altLang="ja-JP" dirty="0"/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ポン選択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チー選択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カン選択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ja-JP" altLang="en-US">
                <a:solidFill>
                  <a:schemeClr val="bg2">
                    <a:lumMod val="75000"/>
                  </a:schemeClr>
                </a:solidFill>
              </a:rPr>
              <a:t>リーチ選択</a:t>
            </a:r>
            <a:endParaRPr lang="en-US" altLang="ja-JP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ja-JP" dirty="0"/>
              <a:t>CNN</a:t>
            </a:r>
            <a:r>
              <a:rPr lang="ja-JP" altLang="en-US"/>
              <a:t>を用いて学習</a:t>
            </a:r>
            <a:endParaRPr lang="en-US" altLang="ja-JP" dirty="0"/>
          </a:p>
          <a:p>
            <a:r>
              <a:rPr lang="ja-JP" altLang="en-US"/>
              <a:t>捨て牌選択モデルは</a:t>
            </a:r>
            <a:r>
              <a:rPr lang="en-US" altLang="ja-JP" dirty="0"/>
              <a:t>34</a:t>
            </a:r>
            <a:r>
              <a:rPr lang="ja-JP" altLang="en-US"/>
              <a:t>クラス分類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13" name="タイトル 1">
            <a:extLst>
              <a:ext uri="{FF2B5EF4-FFF2-40B4-BE49-F238E27FC236}">
                <a16:creationId xmlns:a16="http://schemas.microsoft.com/office/drawing/2014/main" id="{52DB95E0-F8A7-8747-889C-C960AA2C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ja-JP" altLang="en-US" b="1"/>
              <a:t>モデル</a:t>
            </a:r>
          </a:p>
        </p:txBody>
      </p:sp>
    </p:spTree>
    <p:extLst>
      <p:ext uri="{BB962C8B-B14F-4D97-AF65-F5344CB8AC3E}">
        <p14:creationId xmlns:p14="http://schemas.microsoft.com/office/powerpoint/2010/main" val="2824287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13</a:t>
            </a:fld>
            <a:endParaRPr kumimoji="1" lang="ja-JP" altLang="en-US"/>
          </a:p>
        </p:txBody>
      </p:sp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A81CB184-16F6-6B4B-804F-16B6703D7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5497422"/>
              </p:ext>
            </p:extLst>
          </p:nvPr>
        </p:nvGraphicFramePr>
        <p:xfrm>
          <a:off x="2704306" y="2605088"/>
          <a:ext cx="6783388" cy="2316480"/>
        </p:xfrm>
        <a:graphic>
          <a:graphicData uri="http://schemas.openxmlformats.org/drawingml/2006/table">
            <a:tbl>
              <a:tblPr firstRow="1">
                <a:tableStyleId>{93296810-A885-4BE3-A3E7-6D5BEEA58F35}</a:tableStyleId>
              </a:tblPr>
              <a:tblGrid>
                <a:gridCol w="3391694">
                  <a:extLst>
                    <a:ext uri="{9D8B030D-6E8A-4147-A177-3AD203B41FA5}">
                      <a16:colId xmlns:a16="http://schemas.microsoft.com/office/drawing/2014/main" val="499814869"/>
                    </a:ext>
                  </a:extLst>
                </a:gridCol>
                <a:gridCol w="3391694">
                  <a:extLst>
                    <a:ext uri="{9D8B030D-6E8A-4147-A177-3AD203B41FA5}">
                      <a16:colId xmlns:a16="http://schemas.microsoft.com/office/drawing/2014/main" val="3315976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特徴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# of planes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65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自分の手牌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1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228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捨て牌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4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528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3200"/>
                        <a:t>副露牌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/>
                        <a:t>4</a:t>
                      </a:r>
                      <a:endParaRPr kumimoji="1" lang="ja-JP" altLang="en-US" sz="3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008522"/>
                  </a:ext>
                </a:extLst>
              </a:tr>
            </a:tbl>
          </a:graphicData>
        </a:graphic>
      </p:graphicFrame>
      <p:sp>
        <p:nvSpPr>
          <p:cNvPr id="8" name="タイトル 1">
            <a:extLst>
              <a:ext uri="{FF2B5EF4-FFF2-40B4-BE49-F238E27FC236}">
                <a16:creationId xmlns:a16="http://schemas.microsoft.com/office/drawing/2014/main" id="{A330F226-5B36-954A-B0C1-E9726C0110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/>
              <a:t>特徴量</a:t>
            </a:r>
          </a:p>
        </p:txBody>
      </p:sp>
    </p:spTree>
    <p:extLst>
      <p:ext uri="{BB962C8B-B14F-4D97-AF65-F5344CB8AC3E}">
        <p14:creationId xmlns:p14="http://schemas.microsoft.com/office/powerpoint/2010/main" val="588077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A330F226-5B36-954A-B0C1-E9726C011042}"/>
              </a:ext>
            </a:extLst>
          </p:cNvPr>
          <p:cNvSpPr txBox="1">
            <a:spLocks/>
          </p:cNvSpPr>
          <p:nvPr/>
        </p:nvSpPr>
        <p:spPr>
          <a:xfrm>
            <a:off x="133663" y="276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b="1"/>
              <a:t>ネットワーク構成</a:t>
            </a: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20D9CC1-4446-1B4E-AA46-FDDC413A8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46" y="1107513"/>
            <a:ext cx="8560633" cy="549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9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/>
              <a:t>実験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E3640B-A0B1-1343-8801-D0C4DF0D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001"/>
            <a:ext cx="10515600" cy="5446999"/>
          </a:xfrm>
        </p:spPr>
        <p:txBody>
          <a:bodyPr>
            <a:normAutofit/>
          </a:bodyPr>
          <a:lstStyle/>
          <a:p>
            <a:r>
              <a:rPr lang="en-US" altLang="ja-JP" dirty="0"/>
              <a:t>2015</a:t>
            </a:r>
            <a:r>
              <a:rPr lang="ja-JP" altLang="en-US"/>
              <a:t>年の鳳凰卓の牌譜</a:t>
            </a:r>
            <a:endParaRPr lang="en-US" altLang="ja-JP" dirty="0"/>
          </a:p>
          <a:p>
            <a:pPr lvl="1"/>
            <a:r>
              <a:rPr lang="en-US" altLang="ja-JP" dirty="0"/>
              <a:t>1,000,000</a:t>
            </a:r>
            <a:r>
              <a:rPr lang="ja-JP" altLang="en-US"/>
              <a:t>の異なる局面を無作為に抽出</a:t>
            </a:r>
            <a:endParaRPr lang="en-US" altLang="ja-JP" dirty="0"/>
          </a:p>
          <a:p>
            <a:pPr lvl="1"/>
            <a:r>
              <a:rPr lang="ja-JP" altLang="en-US"/>
              <a:t>ルール</a:t>
            </a:r>
            <a:endParaRPr lang="en-US" altLang="ja-JP" dirty="0"/>
          </a:p>
          <a:p>
            <a:pPr lvl="2"/>
            <a:r>
              <a:rPr lang="ja-JP" altLang="en-US" sz="2400"/>
              <a:t>四人麻雀</a:t>
            </a:r>
            <a:endParaRPr lang="en-US" altLang="ja-JP" sz="2400" dirty="0"/>
          </a:p>
          <a:p>
            <a:pPr lvl="2"/>
            <a:r>
              <a:rPr lang="ja-JP" altLang="en-US" sz="2400"/>
              <a:t>東南戦</a:t>
            </a:r>
            <a:endParaRPr lang="en-US" altLang="ja-JP" sz="2400" dirty="0"/>
          </a:p>
          <a:p>
            <a:pPr lvl="2"/>
            <a:r>
              <a:rPr lang="ja-JP" altLang="en-US" sz="2400"/>
              <a:t>赤あり</a:t>
            </a:r>
            <a:endParaRPr lang="en-US" altLang="ja-JP" sz="2400" dirty="0"/>
          </a:p>
          <a:p>
            <a:pPr lvl="2"/>
            <a:r>
              <a:rPr lang="ja-JP" altLang="en-US" sz="2400"/>
              <a:t>後付け・喰いタンヤオあり</a:t>
            </a:r>
            <a:endParaRPr lang="en-US" altLang="ja-JP" sz="2400" dirty="0"/>
          </a:p>
          <a:p>
            <a:r>
              <a:rPr lang="ja-JP" altLang="en-US"/>
              <a:t>エポック数</a:t>
            </a:r>
            <a:r>
              <a:rPr lang="en-US" altLang="ja-JP" dirty="0"/>
              <a:t>200</a:t>
            </a:r>
          </a:p>
          <a:p>
            <a:r>
              <a:rPr lang="ja-JP" altLang="en-US"/>
              <a:t>バッチサイズ</a:t>
            </a:r>
            <a:r>
              <a:rPr lang="en-US" altLang="ja-JP"/>
              <a:t>256</a:t>
            </a:r>
            <a:endParaRPr lang="en-US" altLang="ja-JP" dirty="0"/>
          </a:p>
          <a:p>
            <a:r>
              <a:rPr lang="en-US" altLang="ja-JP" dirty="0"/>
              <a:t>70%</a:t>
            </a:r>
            <a:r>
              <a:rPr lang="ja-JP" altLang="en-US"/>
              <a:t>が訓練データ、</a:t>
            </a:r>
            <a:r>
              <a:rPr lang="en-US" altLang="ja-JP" dirty="0"/>
              <a:t>30%</a:t>
            </a:r>
            <a:r>
              <a:rPr lang="ja-JP" altLang="en-US"/>
              <a:t>が検証データ</a:t>
            </a:r>
            <a:endParaRPr lang="en-US" altLang="ja-JP" dirty="0"/>
          </a:p>
          <a:p>
            <a:r>
              <a:rPr lang="ja-JP" altLang="en-US"/>
              <a:t>教師データとの一致率を計測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62315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 b="1">
                <a:solidFill>
                  <a:srgbClr val="FF0000"/>
                </a:solidFill>
              </a:rPr>
              <a:t>結果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/>
              <a:t>まとめ・今後の研究の方針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704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loss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663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/>
              <a:t>accuracy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4656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映像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19</a:t>
            </a:fld>
            <a:endParaRPr kumimoji="1" lang="ja-JP" altLang="en-US"/>
          </a:p>
        </p:txBody>
      </p:sp>
      <p:pic>
        <p:nvPicPr>
          <p:cNvPr id="3" name="ビジュ" descr="ビジュ">
            <a:hlinkClick r:id="" action="ppaction://media"/>
            <a:extLst>
              <a:ext uri="{FF2B5EF4-FFF2-40B4-BE49-F238E27FC236}">
                <a16:creationId xmlns:a16="http://schemas.microsoft.com/office/drawing/2014/main" id="{D57B4348-B282-9D40-BC4C-D202659F66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914" y="0"/>
            <a:ext cx="6280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4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kumimoji="1" lang="ja-JP" altLang="en-US" sz="2400"/>
              <a:t>まとめ・今後の研究の方針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16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考察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20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0A7E19E-A58E-4A45-B700-B297F80F7A8B}"/>
              </a:ext>
            </a:extLst>
          </p:cNvPr>
          <p:cNvSpPr txBox="1"/>
          <p:nvPr/>
        </p:nvSpPr>
        <p:spPr>
          <a:xfrm>
            <a:off x="4616403" y="1955145"/>
            <a:ext cx="69680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セオリー</a:t>
            </a:r>
            <a:endParaRPr kumimoji="1" lang="en-US" altLang="ja-JP" sz="3200" dirty="0"/>
          </a:p>
          <a:p>
            <a:r>
              <a:rPr kumimoji="1" lang="en-US" altLang="ja-JP" sz="2400" b="1" dirty="0">
                <a:solidFill>
                  <a:schemeClr val="accent6">
                    <a:lumMod val="75000"/>
                  </a:schemeClr>
                </a:solidFill>
              </a:rPr>
              <a:t>【</a:t>
            </a:r>
            <a:r>
              <a:rPr kumimoji="1" lang="ja-JP" altLang="en-US" sz="2400" b="1">
                <a:solidFill>
                  <a:schemeClr val="accent6"/>
                </a:solidFill>
              </a:rPr>
              <a:t>基本</a:t>
            </a:r>
            <a:r>
              <a:rPr kumimoji="1" lang="en-US" altLang="ja-JP" sz="2400" b="1" dirty="0">
                <a:solidFill>
                  <a:schemeClr val="accent6"/>
                </a:solidFill>
              </a:rPr>
              <a:t>】</a:t>
            </a:r>
            <a:r>
              <a:rPr kumimoji="1" lang="ja-JP" altLang="en-US" sz="2400" b="1">
                <a:solidFill>
                  <a:schemeClr val="accent6"/>
                </a:solidFill>
              </a:rPr>
              <a:t> 字牌や端っこの牌を捨てる</a:t>
            </a:r>
            <a:endParaRPr kumimoji="1" lang="en-US" altLang="ja-JP" sz="2400" b="1" dirty="0">
              <a:solidFill>
                <a:schemeClr val="accent6"/>
              </a:solidFill>
            </a:endParaRPr>
          </a:p>
          <a:p>
            <a:r>
              <a:rPr lang="en-US" altLang="ja-JP" sz="2400" b="1" dirty="0">
                <a:solidFill>
                  <a:schemeClr val="accent2"/>
                </a:solidFill>
              </a:rPr>
              <a:t>【</a:t>
            </a:r>
            <a:r>
              <a:rPr lang="ja-JP" altLang="en-US" sz="2400" b="1">
                <a:solidFill>
                  <a:schemeClr val="accent2"/>
                </a:solidFill>
              </a:rPr>
              <a:t>応用</a:t>
            </a:r>
            <a:r>
              <a:rPr lang="en-US" altLang="ja-JP" sz="2400" b="1" dirty="0">
                <a:solidFill>
                  <a:schemeClr val="accent2"/>
                </a:solidFill>
              </a:rPr>
              <a:t>】</a:t>
            </a:r>
            <a:r>
              <a:rPr lang="ja-JP" altLang="en-US" sz="2400" b="1">
                <a:solidFill>
                  <a:schemeClr val="accent2"/>
                </a:solidFill>
              </a:rPr>
              <a:t> 真ん中の牌でも不要だったら捨てる</a:t>
            </a:r>
            <a:endParaRPr lang="en-US" altLang="ja-JP" sz="2400" b="1" dirty="0">
              <a:solidFill>
                <a:schemeClr val="accent2"/>
              </a:solidFill>
            </a:endParaRPr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3200"/>
              <a:t>本モデル</a:t>
            </a:r>
            <a:endParaRPr lang="en-US" altLang="ja-JP" sz="3200" dirty="0"/>
          </a:p>
          <a:p>
            <a:r>
              <a:rPr lang="en-US" altLang="ja-JP" sz="2400" b="1" dirty="0">
                <a:solidFill>
                  <a:schemeClr val="accent6"/>
                </a:solidFill>
              </a:rPr>
              <a:t>【</a:t>
            </a:r>
            <a:r>
              <a:rPr lang="ja-JP" altLang="en-US" sz="2400" b="1">
                <a:solidFill>
                  <a:schemeClr val="accent6"/>
                </a:solidFill>
              </a:rPr>
              <a:t>常に</a:t>
            </a:r>
            <a:r>
              <a:rPr lang="en-US" altLang="ja-JP" sz="2400" b="1" dirty="0">
                <a:solidFill>
                  <a:schemeClr val="accent6"/>
                </a:solidFill>
              </a:rPr>
              <a:t>】</a:t>
            </a:r>
            <a:r>
              <a:rPr lang="ja-JP" altLang="en-US" sz="2400" b="1">
                <a:solidFill>
                  <a:schemeClr val="accent6"/>
                </a:solidFill>
              </a:rPr>
              <a:t> 字牌や端っこの牌を捨てる</a:t>
            </a:r>
            <a:endParaRPr lang="en-US" altLang="ja-JP" sz="2400" b="1" dirty="0">
              <a:solidFill>
                <a:schemeClr val="accent6"/>
              </a:solidFill>
            </a:endParaRPr>
          </a:p>
          <a:p>
            <a:r>
              <a:rPr lang="en-US" altLang="ja-JP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【</a:t>
            </a:r>
            <a:r>
              <a:rPr lang="ja-JP" altLang="en-US" sz="2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応用</a:t>
            </a:r>
            <a:r>
              <a:rPr lang="en-US" altLang="ja-JP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】</a:t>
            </a:r>
            <a:r>
              <a:rPr lang="ja-JP" altLang="en-US" sz="2400" b="1">
                <a:solidFill>
                  <a:schemeClr val="accent2">
                    <a:lumMod val="40000"/>
                    <a:lumOff val="60000"/>
                  </a:schemeClr>
                </a:solidFill>
              </a:rPr>
              <a:t> 真ん中の牌でも不要だったら捨てる</a:t>
            </a:r>
            <a:endParaRPr lang="en-US" altLang="ja-JP" sz="24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kumimoji="1" lang="ja-JP" altLang="en-US" sz="2400" b="1">
              <a:solidFill>
                <a:schemeClr val="accent6"/>
              </a:solidFill>
            </a:endParaRPr>
          </a:p>
        </p:txBody>
      </p:sp>
      <p:pic>
        <p:nvPicPr>
          <p:cNvPr id="6" name="図 5" descr="レゴのキャラクター&#10;&#10;中程度の精度で自動的に生成された説明">
            <a:extLst>
              <a:ext uri="{FF2B5EF4-FFF2-40B4-BE49-F238E27FC236}">
                <a16:creationId xmlns:a16="http://schemas.microsoft.com/office/drawing/2014/main" id="{AE1CBAD7-6770-8247-BE91-93E025C0C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155" y="1469932"/>
            <a:ext cx="2924293" cy="2397921"/>
          </a:xfrm>
          <a:prstGeom prst="rect">
            <a:avLst/>
          </a:prstGeom>
        </p:spPr>
      </p:pic>
      <p:pic>
        <p:nvPicPr>
          <p:cNvPr id="8" name="図 7" descr="テーブル, 消火栓 が含まれている画像&#10;&#10;自動的に生成された説明">
            <a:extLst>
              <a:ext uri="{FF2B5EF4-FFF2-40B4-BE49-F238E27FC236}">
                <a16:creationId xmlns:a16="http://schemas.microsoft.com/office/drawing/2014/main" id="{F5D7F8F0-266A-0F41-95B0-53620448D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626" y="3811028"/>
            <a:ext cx="2147350" cy="285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3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/>
              <a:t>考察</a:t>
            </a:r>
            <a:endParaRPr kumimoji="1" lang="ja-JP" altLang="en-US" b="1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21</a:t>
            </a:fld>
            <a:endParaRPr kumimoji="1" lang="ja-JP" altLang="en-US"/>
          </a:p>
        </p:txBody>
      </p:sp>
      <p:graphicFrame>
        <p:nvGraphicFramePr>
          <p:cNvPr id="3" name="表 4">
            <a:extLst>
              <a:ext uri="{FF2B5EF4-FFF2-40B4-BE49-F238E27FC236}">
                <a16:creationId xmlns:a16="http://schemas.microsoft.com/office/drawing/2014/main" id="{E53165E4-105B-D344-95DB-1A5C8B5B060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7488" y="3283782"/>
          <a:ext cx="9559640" cy="18542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56434473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71806708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42828922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58382866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1769378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67571515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076599688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1887277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502181324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95975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5m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8m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9m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295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61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2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63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3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b="1" dirty="0"/>
                        <a:t>1</a:t>
                      </a:r>
                      <a:endParaRPr kumimoji="1" lang="ja-JP" alt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8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</a:t>
                      </a:r>
                      <a:endParaRPr kumimoji="1" lang="ja-JP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0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529110"/>
                  </a:ext>
                </a:extLst>
              </a:tr>
            </a:tbl>
          </a:graphicData>
        </a:graphic>
      </p:graphicFrame>
      <p:pic>
        <p:nvPicPr>
          <p:cNvPr id="7" name="図 6">
            <a:extLst>
              <a:ext uri="{FF2B5EF4-FFF2-40B4-BE49-F238E27FC236}">
                <a16:creationId xmlns:a16="http://schemas.microsoft.com/office/drawing/2014/main" id="{5E541380-2A11-FA47-8578-F60587C8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60" y="1845298"/>
            <a:ext cx="640000" cy="90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A0889E7-D6DE-9B48-83F1-BE4BBDDAA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005" y="1845298"/>
            <a:ext cx="640000" cy="9000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8C3D378-045E-0249-8A55-18FFE84C2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858" y="1845298"/>
            <a:ext cx="640000" cy="900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AF37436-32F9-C944-9146-40A778046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120" y="1845298"/>
            <a:ext cx="640000" cy="90000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AD94B00-DC86-AF42-810C-0DDC5C49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22" y="1845298"/>
            <a:ext cx="640000" cy="90000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5535162E-A7BA-3443-9104-B084421FF9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6558" y="1845298"/>
            <a:ext cx="640000" cy="90000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6A034D4D-0B2A-0E42-98D2-3357266B1C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551" y="1845298"/>
            <a:ext cx="640000" cy="900000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42C38C9-F9BC-254C-BB84-4CFBB31E1B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7360" y="1845298"/>
            <a:ext cx="640000" cy="90000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8F01032-543A-0344-86F6-12A0557A4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61414" y="1845298"/>
            <a:ext cx="640000" cy="90000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405F1819-F5B2-0445-A9CB-B66BF0E0E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06" y="1845298"/>
            <a:ext cx="640000" cy="900000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9E7E2F9B-1852-7548-A6B9-C5DE0B98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173" y="1845298"/>
            <a:ext cx="640000" cy="900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14F5AD27-639D-AE4F-A7C3-543FBE4746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4577" y="1845298"/>
            <a:ext cx="640000" cy="9000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6DC349C3-040C-0F48-99E8-D6446F052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3872" y="1845298"/>
            <a:ext cx="640000" cy="9000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81CDC693-E100-174D-BF2D-FC6727157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6332" y="1845298"/>
            <a:ext cx="64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1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kumimoji="1" lang="ja-JP" altLang="en-US" sz="2400" b="1">
                <a:solidFill>
                  <a:srgbClr val="FF0000"/>
                </a:solidFill>
              </a:rPr>
              <a:t>まとめ・今後の研究の方針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9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まとめ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23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4F58A72-A335-C24B-A084-BD34F0D0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87623"/>
          </a:xfrm>
        </p:spPr>
        <p:txBody>
          <a:bodyPr>
            <a:normAutofit/>
          </a:bodyPr>
          <a:lstStyle/>
          <a:p>
            <a:r>
              <a:rPr lang="ja-JP" altLang="en-US"/>
              <a:t>教師データとの一致率は約</a:t>
            </a:r>
            <a:r>
              <a:rPr lang="en-US" altLang="ja-JP" dirty="0"/>
              <a:t>%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01945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今後の研究方針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24</a:t>
            </a:fld>
            <a:endParaRPr kumimoji="1" lang="ja-JP" altLang="en-US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4F58A72-A335-C24B-A084-BD34F0D0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87623"/>
          </a:xfrm>
        </p:spPr>
        <p:txBody>
          <a:bodyPr>
            <a:normAutofit/>
          </a:bodyPr>
          <a:lstStyle/>
          <a:p>
            <a:r>
              <a:rPr lang="ja-JP" altLang="en-US"/>
              <a:t>特徴量を増やす</a:t>
            </a:r>
            <a:endParaRPr lang="en-US" altLang="ja-JP" dirty="0"/>
          </a:p>
          <a:p>
            <a:r>
              <a:rPr lang="ja-JP" altLang="en-US"/>
              <a:t>捨て牌選択だけでなく、副露選択・リーチ選択などのモデルも作成する</a:t>
            </a:r>
          </a:p>
        </p:txBody>
      </p:sp>
    </p:spTree>
    <p:extLst>
      <p:ext uri="{BB962C8B-B14F-4D97-AF65-F5344CB8AC3E}">
        <p14:creationId xmlns:p14="http://schemas.microsoft.com/office/powerpoint/2010/main" val="189163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 b="1">
                <a:solidFill>
                  <a:srgbClr val="FF0000"/>
                </a:solidFill>
              </a:rPr>
              <a:t>研究背景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kumimoji="1" lang="ja-JP" altLang="en-US" sz="2400"/>
              <a:t>まとめ・今後の研究の方針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62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F9E74-5471-B84F-B697-7B0A6E26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研究背景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602062-B309-9641-9BDA-2A54F998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C492D9-EFA1-2D49-AC15-686263A56427}"/>
              </a:ext>
            </a:extLst>
          </p:cNvPr>
          <p:cNvSpPr/>
          <p:nvPr/>
        </p:nvSpPr>
        <p:spPr>
          <a:xfrm>
            <a:off x="838200" y="2008868"/>
            <a:ext cx="4669971" cy="4484007"/>
          </a:xfrm>
          <a:prstGeom prst="frame">
            <a:avLst>
              <a:gd name="adj1" fmla="val 448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AD7221CA-021B-8042-8E20-35034515722F}"/>
              </a:ext>
            </a:extLst>
          </p:cNvPr>
          <p:cNvSpPr/>
          <p:nvPr/>
        </p:nvSpPr>
        <p:spPr>
          <a:xfrm>
            <a:off x="6096000" y="2008867"/>
            <a:ext cx="4669971" cy="4484007"/>
          </a:xfrm>
          <a:prstGeom prst="frame">
            <a:avLst>
              <a:gd name="adj1" fmla="val 4489"/>
            </a:avLst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ACE668B-BECA-1247-BE58-58468EE65345}"/>
              </a:ext>
            </a:extLst>
          </p:cNvPr>
          <p:cNvSpPr txBox="1"/>
          <p:nvPr/>
        </p:nvSpPr>
        <p:spPr>
          <a:xfrm>
            <a:off x="1785256" y="1459855"/>
            <a:ext cx="277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accent1">
                    <a:lumMod val="75000"/>
                  </a:schemeClr>
                </a:solidFill>
              </a:rPr>
              <a:t>完全情報ゲーム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4A27BCF-ECB9-A54D-966D-B88B85620013}"/>
              </a:ext>
            </a:extLst>
          </p:cNvPr>
          <p:cNvSpPr txBox="1"/>
          <p:nvPr/>
        </p:nvSpPr>
        <p:spPr>
          <a:xfrm>
            <a:off x="7043056" y="1459854"/>
            <a:ext cx="277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b="1">
                <a:solidFill>
                  <a:schemeClr val="accent1">
                    <a:lumMod val="75000"/>
                  </a:schemeClr>
                </a:solidFill>
              </a:rPr>
              <a:t>不完全情報ゲーム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E3716F5-FFC7-2B43-A72C-6B0E64F56E8E}"/>
              </a:ext>
            </a:extLst>
          </p:cNvPr>
          <p:cNvSpPr txBox="1"/>
          <p:nvPr/>
        </p:nvSpPr>
        <p:spPr>
          <a:xfrm>
            <a:off x="1654627" y="2912042"/>
            <a:ext cx="30371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全てのプレイヤーに全ての状態・行動が与えられている</a:t>
            </a:r>
            <a:endParaRPr lang="en-US" altLang="ja-JP" sz="2400" dirty="0"/>
          </a:p>
          <a:p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チェス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将棋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囲碁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D0979D8-C9DE-3F47-AD12-C7C2CE27694A}"/>
              </a:ext>
            </a:extLst>
          </p:cNvPr>
          <p:cNvSpPr txBox="1"/>
          <p:nvPr/>
        </p:nvSpPr>
        <p:spPr>
          <a:xfrm>
            <a:off x="7043056" y="2912042"/>
            <a:ext cx="30371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/>
              <a:t>全てのプレイヤーに全ての状態・行動が与えられていない</a:t>
            </a:r>
            <a:endParaRPr lang="en-US" altLang="ja-JP" sz="2400" dirty="0"/>
          </a:p>
          <a:p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麻雀</a:t>
            </a:r>
            <a:endParaRPr lang="en-US" altLang="ja-JP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2400"/>
              <a:t>ポーカー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56091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48"/>
            <a:ext cx="10515600" cy="1325563"/>
          </a:xfrm>
        </p:spPr>
        <p:txBody>
          <a:bodyPr/>
          <a:lstStyle/>
          <a:p>
            <a:r>
              <a:rPr kumimoji="1" lang="ja-JP" altLang="en-US"/>
              <a:t>ゲーム</a:t>
            </a:r>
            <a:r>
              <a:rPr kumimoji="1" lang="en-US" altLang="ja-JP" dirty="0"/>
              <a:t>AI</a:t>
            </a:r>
            <a:r>
              <a:rPr kumimoji="1" lang="ja-JP" altLang="en-US"/>
              <a:t>の</a:t>
            </a:r>
            <a:r>
              <a:rPr lang="ja-JP" altLang="en-US"/>
              <a:t>歴史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3" name="ホームベース 2">
            <a:extLst>
              <a:ext uri="{FF2B5EF4-FFF2-40B4-BE49-F238E27FC236}">
                <a16:creationId xmlns:a16="http://schemas.microsoft.com/office/drawing/2014/main" id="{2808EC64-1B41-2540-97C6-9AE3746B67A2}"/>
              </a:ext>
            </a:extLst>
          </p:cNvPr>
          <p:cNvSpPr/>
          <p:nvPr/>
        </p:nvSpPr>
        <p:spPr>
          <a:xfrm>
            <a:off x="508000" y="3417640"/>
            <a:ext cx="1828800" cy="909637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1956</a:t>
            </a:r>
            <a:r>
              <a:rPr kumimoji="1" lang="ja-JP" altLang="en-US" sz="2400" b="1"/>
              <a:t>年</a:t>
            </a:r>
          </a:p>
        </p:txBody>
      </p:sp>
      <p:sp>
        <p:nvSpPr>
          <p:cNvPr id="8" name="ホームベース 7">
            <a:extLst>
              <a:ext uri="{FF2B5EF4-FFF2-40B4-BE49-F238E27FC236}">
                <a16:creationId xmlns:a16="http://schemas.microsoft.com/office/drawing/2014/main" id="{8ACF3702-D7E3-EE4D-9CF3-92974FC79FA3}"/>
              </a:ext>
            </a:extLst>
          </p:cNvPr>
          <p:cNvSpPr/>
          <p:nvPr/>
        </p:nvSpPr>
        <p:spPr>
          <a:xfrm>
            <a:off x="2336800" y="3440571"/>
            <a:ext cx="1828800" cy="909637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1992</a:t>
            </a:r>
            <a:r>
              <a:rPr kumimoji="1" lang="ja-JP" altLang="en-US" sz="2400" b="1"/>
              <a:t>年</a:t>
            </a:r>
          </a:p>
        </p:txBody>
      </p:sp>
      <p:sp>
        <p:nvSpPr>
          <p:cNvPr id="9" name="ホームベース 8">
            <a:extLst>
              <a:ext uri="{FF2B5EF4-FFF2-40B4-BE49-F238E27FC236}">
                <a16:creationId xmlns:a16="http://schemas.microsoft.com/office/drawing/2014/main" id="{DB355DB3-0F94-404B-BF00-021579F5665B}"/>
              </a:ext>
            </a:extLst>
          </p:cNvPr>
          <p:cNvSpPr/>
          <p:nvPr/>
        </p:nvSpPr>
        <p:spPr>
          <a:xfrm>
            <a:off x="4185920" y="3440570"/>
            <a:ext cx="1828800" cy="909637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1997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0" name="ホームベース 9">
            <a:extLst>
              <a:ext uri="{FF2B5EF4-FFF2-40B4-BE49-F238E27FC236}">
                <a16:creationId xmlns:a16="http://schemas.microsoft.com/office/drawing/2014/main" id="{AA3DB2EC-D8B4-0141-85FD-D1FA0FD4D207}"/>
              </a:ext>
            </a:extLst>
          </p:cNvPr>
          <p:cNvSpPr/>
          <p:nvPr/>
        </p:nvSpPr>
        <p:spPr>
          <a:xfrm>
            <a:off x="6032500" y="3454854"/>
            <a:ext cx="1828800" cy="909637"/>
          </a:xfrm>
          <a:prstGeom prst="homePlat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2016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1" name="ホームベース 10">
            <a:extLst>
              <a:ext uri="{FF2B5EF4-FFF2-40B4-BE49-F238E27FC236}">
                <a16:creationId xmlns:a16="http://schemas.microsoft.com/office/drawing/2014/main" id="{5793940E-0B2F-A546-86AF-FDC7FE5C4942}"/>
              </a:ext>
            </a:extLst>
          </p:cNvPr>
          <p:cNvSpPr/>
          <p:nvPr/>
        </p:nvSpPr>
        <p:spPr>
          <a:xfrm>
            <a:off x="7881620" y="3454854"/>
            <a:ext cx="1828800" cy="90963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2017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4" name="ホームベース 13">
            <a:extLst>
              <a:ext uri="{FF2B5EF4-FFF2-40B4-BE49-F238E27FC236}">
                <a16:creationId xmlns:a16="http://schemas.microsoft.com/office/drawing/2014/main" id="{3EB07632-30DC-184B-A8A5-DA493C89C03A}"/>
              </a:ext>
            </a:extLst>
          </p:cNvPr>
          <p:cNvSpPr/>
          <p:nvPr/>
        </p:nvSpPr>
        <p:spPr>
          <a:xfrm>
            <a:off x="9728200" y="3454854"/>
            <a:ext cx="1828800" cy="90963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/>
              <a:t>2020</a:t>
            </a:r>
            <a:r>
              <a:rPr lang="ja-JP" altLang="en-US" sz="2400" b="1"/>
              <a:t>年</a:t>
            </a:r>
            <a:endParaRPr kumimoji="1" lang="ja-JP" altLang="en-US" sz="2400" b="1"/>
          </a:p>
        </p:txBody>
      </p:sp>
      <p:sp>
        <p:nvSpPr>
          <p:cNvPr id="15" name="四角形吹き出し 14">
            <a:extLst>
              <a:ext uri="{FF2B5EF4-FFF2-40B4-BE49-F238E27FC236}">
                <a16:creationId xmlns:a16="http://schemas.microsoft.com/office/drawing/2014/main" id="{3E32D7F5-1D21-6E49-850E-79E7DCF846F6}"/>
              </a:ext>
            </a:extLst>
          </p:cNvPr>
          <p:cNvSpPr/>
          <p:nvPr/>
        </p:nvSpPr>
        <p:spPr>
          <a:xfrm>
            <a:off x="182880" y="4856798"/>
            <a:ext cx="2763520" cy="1727200"/>
          </a:xfrm>
          <a:prstGeom prst="wedgeRectCallout">
            <a:avLst>
              <a:gd name="adj1" fmla="val -20833"/>
              <a:gd name="adj2" fmla="val -7161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AI</a:t>
            </a:r>
            <a:r>
              <a:rPr kumimoji="1" lang="ja-JP" altLang="en-US" sz="2400"/>
              <a:t>プログラムがチェッカーに適用</a:t>
            </a:r>
          </a:p>
        </p:txBody>
      </p:sp>
      <p:sp>
        <p:nvSpPr>
          <p:cNvPr id="16" name="四角形吹き出し 15">
            <a:extLst>
              <a:ext uri="{FF2B5EF4-FFF2-40B4-BE49-F238E27FC236}">
                <a16:creationId xmlns:a16="http://schemas.microsoft.com/office/drawing/2014/main" id="{1BED7EFA-5405-FB40-92B9-18612B35CFC8}"/>
              </a:ext>
            </a:extLst>
          </p:cNvPr>
          <p:cNvSpPr/>
          <p:nvPr/>
        </p:nvSpPr>
        <p:spPr>
          <a:xfrm>
            <a:off x="3910330" y="4894619"/>
            <a:ext cx="2987040" cy="1727200"/>
          </a:xfrm>
          <a:prstGeom prst="wedgeRectCallout">
            <a:avLst>
              <a:gd name="adj1" fmla="val -20833"/>
              <a:gd name="adj2" fmla="val -71618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2400"/>
              <a:t>チェス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がチェスの</a:t>
            </a:r>
            <a:endParaRPr kumimoji="1" lang="en-US" altLang="ja-JP" sz="2400" dirty="0"/>
          </a:p>
          <a:p>
            <a:r>
              <a:rPr kumimoji="1" lang="ja-JP" altLang="en-US" sz="2400"/>
              <a:t>世界チャンピオンに勝利</a:t>
            </a:r>
          </a:p>
        </p:txBody>
      </p:sp>
      <p:sp>
        <p:nvSpPr>
          <p:cNvPr id="17" name="四角形吹き出し 16">
            <a:extLst>
              <a:ext uri="{FF2B5EF4-FFF2-40B4-BE49-F238E27FC236}">
                <a16:creationId xmlns:a16="http://schemas.microsoft.com/office/drawing/2014/main" id="{27439A0B-9D36-3B44-843C-3B237D152590}"/>
              </a:ext>
            </a:extLst>
          </p:cNvPr>
          <p:cNvSpPr/>
          <p:nvPr/>
        </p:nvSpPr>
        <p:spPr>
          <a:xfrm>
            <a:off x="7655560" y="4892118"/>
            <a:ext cx="2987040" cy="1727200"/>
          </a:xfrm>
          <a:prstGeom prst="wedgeRectCallout">
            <a:avLst>
              <a:gd name="adj1" fmla="val -20833"/>
              <a:gd name="adj2" fmla="val -716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Fa</a:t>
            </a:r>
            <a:r>
              <a:rPr lang="en-US" altLang="ja-JP" sz="2400" dirty="0"/>
              <a:t>cebook</a:t>
            </a:r>
            <a:r>
              <a:rPr lang="ja-JP" altLang="en-US" sz="2400"/>
              <a:t>の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</a:t>
            </a:r>
            <a:endParaRPr kumimoji="1" lang="en-US" altLang="ja-JP" sz="2400" dirty="0"/>
          </a:p>
          <a:p>
            <a:r>
              <a:rPr kumimoji="1" lang="ja-JP" altLang="en-US" sz="2400"/>
              <a:t>テキサスホールデムポーカーで好成績を残す</a:t>
            </a:r>
          </a:p>
        </p:txBody>
      </p:sp>
      <p:sp>
        <p:nvSpPr>
          <p:cNvPr id="18" name="四角形吹き出し 17">
            <a:extLst>
              <a:ext uri="{FF2B5EF4-FFF2-40B4-BE49-F238E27FC236}">
                <a16:creationId xmlns:a16="http://schemas.microsoft.com/office/drawing/2014/main" id="{93F326E8-32AD-E843-B24A-B411FC18DE49}"/>
              </a:ext>
            </a:extLst>
          </p:cNvPr>
          <p:cNvSpPr/>
          <p:nvPr/>
        </p:nvSpPr>
        <p:spPr>
          <a:xfrm>
            <a:off x="1259840" y="1287641"/>
            <a:ext cx="2926080" cy="1727200"/>
          </a:xfrm>
          <a:prstGeom prst="wedgeRectCallout">
            <a:avLst>
              <a:gd name="adj1" fmla="val 21814"/>
              <a:gd name="adj2" fmla="val 69559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AI</a:t>
            </a:r>
            <a:r>
              <a:rPr kumimoji="1" lang="ja-JP" altLang="en-US" sz="2400"/>
              <a:t>プログラムが</a:t>
            </a:r>
            <a:endParaRPr kumimoji="1" lang="en-US" altLang="ja-JP" sz="2400" dirty="0"/>
          </a:p>
          <a:p>
            <a:r>
              <a:rPr kumimoji="1" lang="ja-JP" altLang="en-US" sz="2400"/>
              <a:t>バックギャモンで</a:t>
            </a:r>
            <a:endParaRPr kumimoji="1" lang="en-US" altLang="ja-JP" sz="2400" dirty="0"/>
          </a:p>
          <a:p>
            <a:r>
              <a:rPr lang="ja-JP" altLang="en-US" sz="2400"/>
              <a:t>ブレイクスルー達成</a:t>
            </a:r>
            <a:endParaRPr kumimoji="1" lang="ja-JP" altLang="en-US" sz="2400"/>
          </a:p>
        </p:txBody>
      </p:sp>
      <p:sp>
        <p:nvSpPr>
          <p:cNvPr id="20" name="四角形吹き出し 19">
            <a:extLst>
              <a:ext uri="{FF2B5EF4-FFF2-40B4-BE49-F238E27FC236}">
                <a16:creationId xmlns:a16="http://schemas.microsoft.com/office/drawing/2014/main" id="{6E1B07BC-F01B-B74B-9C03-806D88E2F59E}"/>
              </a:ext>
            </a:extLst>
          </p:cNvPr>
          <p:cNvSpPr/>
          <p:nvPr/>
        </p:nvSpPr>
        <p:spPr>
          <a:xfrm>
            <a:off x="4650740" y="1290863"/>
            <a:ext cx="2763520" cy="1727200"/>
          </a:xfrm>
          <a:prstGeom prst="wedgeRectCallout">
            <a:avLst>
              <a:gd name="adj1" fmla="val 21814"/>
              <a:gd name="adj2" fmla="val 69559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DeepMind</a:t>
            </a:r>
            <a:r>
              <a:rPr kumimoji="1" lang="ja-JP" altLang="en-US" sz="2400"/>
              <a:t>の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</a:t>
            </a:r>
            <a:endParaRPr kumimoji="1" lang="en-US" altLang="ja-JP" sz="2400" dirty="0"/>
          </a:p>
          <a:p>
            <a:r>
              <a:rPr lang="ja-JP" altLang="en-US" sz="2400"/>
              <a:t>囲碁のチャンピオンに勝利</a:t>
            </a:r>
            <a:endParaRPr kumimoji="1" lang="ja-JP" altLang="en-US" sz="2400"/>
          </a:p>
        </p:txBody>
      </p:sp>
      <p:sp>
        <p:nvSpPr>
          <p:cNvPr id="21" name="四角形吹き出し 20">
            <a:extLst>
              <a:ext uri="{FF2B5EF4-FFF2-40B4-BE49-F238E27FC236}">
                <a16:creationId xmlns:a16="http://schemas.microsoft.com/office/drawing/2014/main" id="{5494ADBE-042D-B842-9549-8D7D53A6611D}"/>
              </a:ext>
            </a:extLst>
          </p:cNvPr>
          <p:cNvSpPr/>
          <p:nvPr/>
        </p:nvSpPr>
        <p:spPr>
          <a:xfrm>
            <a:off x="8346440" y="1290863"/>
            <a:ext cx="3210560" cy="1727200"/>
          </a:xfrm>
          <a:prstGeom prst="wedgeRectCallout">
            <a:avLst>
              <a:gd name="adj1" fmla="val 21814"/>
              <a:gd name="adj2" fmla="val 69559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400" dirty="0"/>
              <a:t>Microsoft</a:t>
            </a:r>
            <a:r>
              <a:rPr kumimoji="1" lang="ja-JP" altLang="en-US" sz="2400"/>
              <a:t>の</a:t>
            </a:r>
            <a:r>
              <a:rPr kumimoji="1" lang="en-US" altLang="ja-JP" sz="2400" dirty="0"/>
              <a:t>AI</a:t>
            </a:r>
            <a:r>
              <a:rPr kumimoji="1" lang="ja-JP" altLang="en-US" sz="2400"/>
              <a:t>が</a:t>
            </a:r>
            <a:endParaRPr kumimoji="1" lang="en-US" altLang="ja-JP" sz="2400" dirty="0"/>
          </a:p>
          <a:p>
            <a:r>
              <a:rPr lang="ja-JP" altLang="en-US" sz="2400"/>
              <a:t>麻雀で好成績を残す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06428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 b="1">
                <a:solidFill>
                  <a:srgbClr val="FF0000"/>
                </a:solidFill>
              </a:rPr>
              <a:t>発表者の目標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r>
              <a:rPr lang="ja-JP" altLang="en-US" sz="2400"/>
              <a:t>手法</a:t>
            </a:r>
            <a:endParaRPr lang="en-US" altLang="ja-JP" sz="2400" dirty="0"/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kumimoji="1" lang="ja-JP" altLang="en-US" sz="2400"/>
              <a:t>まとめ・今後の研究の方針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48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発表者の大きな目標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FE3640B-A0B1-1343-8801-D0C4DF0D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35573"/>
          </a:xfrm>
        </p:spPr>
        <p:txBody>
          <a:bodyPr/>
          <a:lstStyle/>
          <a:p>
            <a:pPr marL="0" indent="0">
              <a:buNone/>
            </a:pPr>
            <a:r>
              <a:rPr lang="ja-JP" altLang="en-US"/>
              <a:t>オンライン麻雀対戦サービス「天鳳」で天鳳位になるような麻雀</a:t>
            </a:r>
            <a:r>
              <a:rPr lang="en-US" altLang="ja-JP" dirty="0"/>
              <a:t>AI</a:t>
            </a:r>
            <a:r>
              <a:rPr lang="ja-JP" altLang="en-US"/>
              <a:t>を作成すること</a:t>
            </a:r>
          </a:p>
        </p:txBody>
      </p:sp>
      <p:pic>
        <p:nvPicPr>
          <p:cNvPr id="8" name="図 7" descr="シャツ, カップ が含まれている画像&#10;&#10;自動的に生成された説明">
            <a:extLst>
              <a:ext uri="{FF2B5EF4-FFF2-40B4-BE49-F238E27FC236}">
                <a16:creationId xmlns:a16="http://schemas.microsoft.com/office/drawing/2014/main" id="{A9EEF549-5918-164F-A6B2-254A0CA78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167183"/>
            <a:ext cx="5702300" cy="3035300"/>
          </a:xfrm>
          <a:prstGeom prst="rect">
            <a:avLst/>
          </a:prstGeom>
        </p:spPr>
      </p:pic>
      <p:sp>
        <p:nvSpPr>
          <p:cNvPr id="7" name="コンテンツ プレースホルダー 4">
            <a:extLst>
              <a:ext uri="{FF2B5EF4-FFF2-40B4-BE49-F238E27FC236}">
                <a16:creationId xmlns:a16="http://schemas.microsoft.com/office/drawing/2014/main" id="{53DECC5C-0629-BC41-A085-D12404ABD055}"/>
              </a:ext>
            </a:extLst>
          </p:cNvPr>
          <p:cNvSpPr txBox="1">
            <a:spLocks/>
          </p:cNvSpPr>
          <p:nvPr/>
        </p:nvSpPr>
        <p:spPr>
          <a:xfrm>
            <a:off x="6377048" y="3167183"/>
            <a:ext cx="5702299" cy="332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/>
              <a:t>世界最大級の同時接続人数</a:t>
            </a:r>
            <a:endParaRPr lang="en-US" altLang="ja-JP" dirty="0"/>
          </a:p>
          <a:p>
            <a:r>
              <a:rPr lang="ja-JP" altLang="en-US"/>
              <a:t>段位がある</a:t>
            </a:r>
            <a:endParaRPr lang="en-US" altLang="ja-JP" dirty="0"/>
          </a:p>
          <a:p>
            <a:pPr lvl="1"/>
            <a:r>
              <a:rPr lang="ja-JP" altLang="en-US"/>
              <a:t>試合の成績で昇級ポイントが増減</a:t>
            </a:r>
            <a:endParaRPr lang="en-US" altLang="ja-JP" dirty="0"/>
          </a:p>
          <a:p>
            <a:pPr lvl="1"/>
            <a:r>
              <a:rPr lang="ja-JP" altLang="en-US"/>
              <a:t>最高段位が天鳳位</a:t>
            </a:r>
            <a:endParaRPr lang="en-US" altLang="ja-JP" dirty="0"/>
          </a:p>
          <a:p>
            <a:pPr lvl="1"/>
            <a:r>
              <a:rPr lang="ja-JP" altLang="en-US"/>
              <a:t>到達者は</a:t>
            </a:r>
            <a:r>
              <a:rPr lang="en-US" altLang="ja-JP" dirty="0"/>
              <a:t>18</a:t>
            </a:r>
            <a:r>
              <a:rPr lang="ja-JP" altLang="en-US"/>
              <a:t>アカウント</a:t>
            </a:r>
            <a:r>
              <a:rPr lang="en-US" altLang="ja-JP" dirty="0"/>
              <a:t>, 16</a:t>
            </a:r>
            <a:r>
              <a:rPr lang="ja-JP" altLang="en-US"/>
              <a:t>人</a:t>
            </a:r>
            <a:endParaRPr lang="en-US" altLang="ja-JP" dirty="0"/>
          </a:p>
          <a:p>
            <a:r>
              <a:rPr lang="en-US" altLang="ja-JP" dirty="0"/>
              <a:t>AI</a:t>
            </a:r>
            <a:r>
              <a:rPr lang="ja-JP" altLang="en-US"/>
              <a:t>参戦が認められている</a:t>
            </a:r>
            <a:endParaRPr lang="en-US" altLang="ja-JP" dirty="0"/>
          </a:p>
          <a:p>
            <a:r>
              <a:rPr lang="ja-JP" altLang="en-US"/>
              <a:t>牌譜が公開されている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30193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発表者の小さな目標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1B43C-D067-4341-8ECE-10DB2803F048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F08ECE8-F3B3-8643-82DA-3938808D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718" y="2368706"/>
            <a:ext cx="5080000" cy="4597400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AD8FC22-EC19-6741-8E00-16AE100DF77A}"/>
              </a:ext>
            </a:extLst>
          </p:cNvPr>
          <p:cNvSpPr/>
          <p:nvPr/>
        </p:nvSpPr>
        <p:spPr>
          <a:xfrm>
            <a:off x="1132692" y="2726737"/>
            <a:ext cx="2243137" cy="168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/>
              <a:t>教師あり学習</a:t>
            </a:r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427F1D59-46B1-EA49-AF2E-743706D8FDAE}"/>
              </a:ext>
            </a:extLst>
          </p:cNvPr>
          <p:cNvSpPr/>
          <p:nvPr/>
        </p:nvSpPr>
        <p:spPr>
          <a:xfrm>
            <a:off x="3842117" y="3255374"/>
            <a:ext cx="685800" cy="628650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2168462-99A1-D74C-AEC4-3135F6C23A64}"/>
              </a:ext>
            </a:extLst>
          </p:cNvPr>
          <p:cNvSpPr/>
          <p:nvPr/>
        </p:nvSpPr>
        <p:spPr>
          <a:xfrm>
            <a:off x="4899205" y="2726737"/>
            <a:ext cx="2243137" cy="168592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/>
              <a:t>強化</a:t>
            </a:r>
            <a:r>
              <a:rPr kumimoji="1" lang="ja-JP" altLang="en-US" sz="2400"/>
              <a:t>学習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7CD9D34-DFCA-4A47-A970-994CB274DABC}"/>
              </a:ext>
            </a:extLst>
          </p:cNvPr>
          <p:cNvSpPr txBox="1"/>
          <p:nvPr/>
        </p:nvSpPr>
        <p:spPr>
          <a:xfrm>
            <a:off x="1019225" y="1584216"/>
            <a:ext cx="2656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例</a:t>
            </a:r>
            <a:r>
              <a:rPr lang="en-US" altLang="ja-JP" sz="3200" dirty="0"/>
              <a:t>) AlphaGo</a:t>
            </a:r>
            <a:endParaRPr kumimoji="1" lang="ja-JP" altLang="en-US" sz="3200"/>
          </a:p>
        </p:txBody>
      </p: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D69B6E11-1A4C-AD44-B7CB-F7093192853F}"/>
              </a:ext>
            </a:extLst>
          </p:cNvPr>
          <p:cNvSpPr/>
          <p:nvPr/>
        </p:nvSpPr>
        <p:spPr>
          <a:xfrm>
            <a:off x="538275" y="1925639"/>
            <a:ext cx="3431969" cy="3360716"/>
          </a:xfrm>
          <a:prstGeom prst="donut">
            <a:avLst>
              <a:gd name="adj" fmla="val 761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A37CEB7-9D0B-7149-A494-FF1C7B4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kumimoji="1" lang="ja-JP" altLang="en-US" sz="6600"/>
              <a:t>目次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B492A4-174F-3E4F-81CD-1B6C2B8E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ja-JP" altLang="en-US" sz="2400"/>
              <a:t>研究背景</a:t>
            </a:r>
            <a:endParaRPr kumimoji="1" lang="en-US" altLang="ja-JP" sz="2400" b="1" dirty="0"/>
          </a:p>
          <a:p>
            <a:r>
              <a:rPr kumimoji="1" lang="ja-JP" altLang="en-US" sz="2400"/>
              <a:t>発表者の目標</a:t>
            </a:r>
            <a:endParaRPr kumimoji="1" lang="en-US" altLang="ja-JP" sz="2400" dirty="0"/>
          </a:p>
          <a:p>
            <a:r>
              <a:rPr lang="ja-JP" altLang="en-US" sz="2400" b="1">
                <a:solidFill>
                  <a:srgbClr val="FF0000"/>
                </a:solidFill>
              </a:rPr>
              <a:t>手法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r>
              <a:rPr kumimoji="1" lang="ja-JP" altLang="en-US" sz="2400"/>
              <a:t>結果</a:t>
            </a:r>
            <a:endParaRPr kumimoji="1" lang="en-US" altLang="ja-JP" sz="2400" dirty="0"/>
          </a:p>
          <a:p>
            <a:r>
              <a:rPr kumimoji="1" lang="ja-JP" altLang="en-US" sz="2400"/>
              <a:t>まとめ・今後の研究の方針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193B36D-915A-DC48-88DA-ABEEA2A3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83496" y="4892040"/>
            <a:ext cx="1673352" cy="1005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191B43C-D067-4341-8ECE-10DB2803F048}" type="slidenum">
              <a:rPr kumimoji="1" lang="ja-JP" altLang="en-US" sz="61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kumimoji="1" lang="ja-JP" altLang="en-US" sz="6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9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688</Words>
  <Application>Microsoft Macintosh PowerPoint</Application>
  <PresentationFormat>ワイド画面</PresentationFormat>
  <Paragraphs>303</Paragraphs>
  <Slides>24</Slides>
  <Notes>19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8" baseType="lpstr">
      <vt:lpstr>游ゴシック</vt:lpstr>
      <vt:lpstr>游ゴシック Light</vt:lpstr>
      <vt:lpstr>Arial</vt:lpstr>
      <vt:lpstr>Office テーマ</vt:lpstr>
      <vt:lpstr>麻雀牌譜を用いた 教師あり学習による打牌推定</vt:lpstr>
      <vt:lpstr>目次</vt:lpstr>
      <vt:lpstr>目次</vt:lpstr>
      <vt:lpstr>研究背景</vt:lpstr>
      <vt:lpstr>ゲームAIの歴史</vt:lpstr>
      <vt:lpstr>目次</vt:lpstr>
      <vt:lpstr>発表者の大きな目標</vt:lpstr>
      <vt:lpstr>発表者の小さな目標</vt:lpstr>
      <vt:lpstr>目次</vt:lpstr>
      <vt:lpstr>牌譜</vt:lpstr>
      <vt:lpstr>データ表現 – Data Plane Structure</vt:lpstr>
      <vt:lpstr>モデル</vt:lpstr>
      <vt:lpstr>PowerPoint プレゼンテーション</vt:lpstr>
      <vt:lpstr>PowerPoint プレゼンテーション</vt:lpstr>
      <vt:lpstr>実験</vt:lpstr>
      <vt:lpstr>目次</vt:lpstr>
      <vt:lpstr>loss</vt:lpstr>
      <vt:lpstr>accuracy</vt:lpstr>
      <vt:lpstr>映像</vt:lpstr>
      <vt:lpstr>考察</vt:lpstr>
      <vt:lpstr>考察</vt:lpstr>
      <vt:lpstr>目次</vt:lpstr>
      <vt:lpstr>まとめ</vt:lpstr>
      <vt:lpstr>今後の研究方針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不完全情報ゲームにおける AIの調査</dc:title>
  <dc:creator>Matsuda Shinji</dc:creator>
  <cp:lastModifiedBy>Matsuda Shinji</cp:lastModifiedBy>
  <cp:revision>70</cp:revision>
  <dcterms:created xsi:type="dcterms:W3CDTF">2021-01-15T03:28:12Z</dcterms:created>
  <dcterms:modified xsi:type="dcterms:W3CDTF">2021-03-02T05:14:51Z</dcterms:modified>
</cp:coreProperties>
</file>